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4" r:id="rId4"/>
  </p:sldMasterIdLst>
  <p:notesMasterIdLst>
    <p:notesMasterId r:id="rId35"/>
  </p:notesMasterIdLst>
  <p:handoutMasterIdLst>
    <p:handoutMasterId r:id="rId36"/>
  </p:handout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4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6" d="100"/>
          <a:sy n="66" d="100"/>
        </p:scale>
        <p:origin x="174" y="-22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48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15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9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5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1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2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6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9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0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5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4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65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9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09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13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78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48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48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5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6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6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7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17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0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2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1661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621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51495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289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41559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4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6869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877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0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761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034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7577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336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3078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643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11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4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cap="none" dirty="0">
                <a:solidFill>
                  <a:schemeClr val="accent6">
                    <a:lumMod val="75000"/>
                  </a:schemeClr>
                </a:solidFill>
              </a:rPr>
              <a:t>Farm2Store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Presented By:	</a:t>
            </a:r>
          </a:p>
          <a:p>
            <a:r>
              <a:rPr lang="en-US" sz="3600" dirty="0"/>
              <a:t>				Lodha Dhruvil</a:t>
            </a:r>
          </a:p>
          <a:p>
            <a:r>
              <a:rPr lang="en-US" sz="3600" dirty="0"/>
              <a:t>				Sadhu Chirag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727"/>
            <a:ext cx="5337110" cy="1747417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Farmer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UseCase-Diagram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08FF-1F47-D213-397E-9144BC465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991"/>
          <a:stretch/>
        </p:blipFill>
        <p:spPr>
          <a:xfrm>
            <a:off x="5218187" y="68263"/>
            <a:ext cx="6973813" cy="6721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880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727"/>
            <a:ext cx="5337110" cy="1747417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Retailer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UseCase-Diagram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ABF5B4-6387-50C0-63C8-EAF6FF230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29688" y="0"/>
            <a:ext cx="6962311" cy="6857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183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313" y="2080727"/>
            <a:ext cx="5719664" cy="23886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Inventory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Activity-Diagram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(Farmer)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711A3-1B3D-2D05-DF91-170149034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62465" y="0"/>
            <a:ext cx="6929535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6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727"/>
            <a:ext cx="5337110" cy="214604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Activity-Diagram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(Retailer)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1CB557-519F-ACE5-81A7-5C5BE8A4E4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4310" y="-37323"/>
            <a:ext cx="6397690" cy="689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4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6082"/>
            <a:ext cx="5337110" cy="22860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Category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Activity-Diagram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1D5CB-5D19-D2AF-A822-1438540021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9666" y="1"/>
            <a:ext cx="6481665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0727"/>
            <a:ext cx="5710335" cy="2164702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Sequence-Diagram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(Farmer/Retailer)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82AA5A-BD54-D298-FAF9-753FF5094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95731" y="-15098"/>
            <a:ext cx="6696269" cy="6873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929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0727"/>
            <a:ext cx="5710335" cy="216470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(Farmer/Retailer)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6C7756-2021-4D00-96C1-DAC817883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35690" y="0"/>
            <a:ext cx="655631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791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0727"/>
            <a:ext cx="5710335" cy="216470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(Retailer)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C4668-280B-64A3-B0CA-A9FCDA88F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5403872" y="69874"/>
            <a:ext cx="6857999" cy="6718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669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0727"/>
            <a:ext cx="5598367" cy="233265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(Farmer/Retailer)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8FB1AA-50F3-4BE0-1AAC-10BF202DD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5076" y="0"/>
            <a:ext cx="670692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896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0727"/>
            <a:ext cx="4413381" cy="1651518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Class-Diagram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EFFBEA-A3B9-9F2C-9E7F-82451E9CC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5482" y="0"/>
            <a:ext cx="7876518" cy="6721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801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28595"/>
          </a:xfrm>
        </p:spPr>
        <p:txBody>
          <a:bodyPr>
            <a:normAutofit/>
          </a:bodyPr>
          <a:lstStyle/>
          <a:p>
            <a:pPr algn="ctr">
              <a:lnSpc>
                <a:spcPct val="105000"/>
              </a:lnSpc>
              <a:spcBef>
                <a:spcPts val="2000"/>
              </a:spcBef>
              <a:spcAft>
                <a:spcPts val="1000"/>
              </a:spcAft>
            </a:pPr>
            <a:r>
              <a:rPr lang="en-IN" sz="4800" b="1" kern="0" spc="1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Acknowledgement</a:t>
            </a:r>
            <a:endParaRPr lang="en-IN" sz="4800" b="1" kern="0" spc="100" dirty="0">
              <a:solidFill>
                <a:srgbClr val="595959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623527"/>
            <a:ext cx="7288212" cy="4546602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Aft>
                <a:spcPts val="600"/>
              </a:spcAft>
            </a:pPr>
            <a:r>
              <a:rPr lang="en-IN" b="0" spc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Pleased To Present This Platform, A Revolutionary Tool Designed To Connect Farmers Directly With Retailers, Eliminating The Need For Intermediaries And Enhancing The Efficiency Of The Agricultural Supply Chain.</a:t>
            </a:r>
          </a:p>
          <a:p>
            <a:pPr algn="just">
              <a:lnSpc>
                <a:spcPct val="105000"/>
              </a:lnSpc>
              <a:spcAft>
                <a:spcPts val="600"/>
              </a:spcAft>
            </a:pPr>
            <a:endParaRPr lang="en-IN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600"/>
              </a:spcAft>
            </a:pP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Would Like To Express Our Thanks To Navgujarat Collage Of Computer Application For The Support And The Infrastructure They Have Provided, So We Could   Successfully Complete The Project Documentations.</a:t>
            </a:r>
            <a:endParaRPr lang="en-IN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600"/>
              </a:spcAft>
            </a:pPr>
            <a:endParaRPr lang="en-IN" b="0" spc="50" dirty="0">
              <a:solidFill>
                <a:srgbClr val="58585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727"/>
            <a:ext cx="3853544" cy="216470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9A8BA1-7BD4-DDAC-C25B-026AAD49F9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2000" y="0"/>
            <a:ext cx="8480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578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081" y="2258291"/>
            <a:ext cx="10407864" cy="1662545"/>
          </a:xfrm>
        </p:spPr>
        <p:txBody>
          <a:bodyPr>
            <a:noAutofit/>
          </a:bodyPr>
          <a:lstStyle/>
          <a:p>
            <a:pPr algn="ctr"/>
            <a:r>
              <a:rPr lang="en-US" sz="10200" cap="none" dirty="0">
                <a:solidFill>
                  <a:schemeClr val="accent6">
                    <a:lumMod val="75000"/>
                  </a:schemeClr>
                </a:solidFill>
              </a:rPr>
              <a:t>Data Dictionary</a:t>
            </a:r>
            <a:endParaRPr lang="en-US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3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76E78-7AB4-F1DF-D00F-2210BF1FC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5919"/>
              </p:ext>
            </p:extLst>
          </p:nvPr>
        </p:nvGraphicFramePr>
        <p:xfrm>
          <a:off x="1119117" y="1417992"/>
          <a:ext cx="9723053" cy="3831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9995">
                  <a:extLst>
                    <a:ext uri="{9D8B030D-6E8A-4147-A177-3AD203B41FA5}">
                      <a16:colId xmlns:a16="http://schemas.microsoft.com/office/drawing/2014/main" val="3157009691"/>
                    </a:ext>
                  </a:extLst>
                </a:gridCol>
                <a:gridCol w="1867240">
                  <a:extLst>
                    <a:ext uri="{9D8B030D-6E8A-4147-A177-3AD203B41FA5}">
                      <a16:colId xmlns:a16="http://schemas.microsoft.com/office/drawing/2014/main" val="2807804558"/>
                    </a:ext>
                  </a:extLst>
                </a:gridCol>
                <a:gridCol w="1615433">
                  <a:extLst>
                    <a:ext uri="{9D8B030D-6E8A-4147-A177-3AD203B41FA5}">
                      <a16:colId xmlns:a16="http://schemas.microsoft.com/office/drawing/2014/main" val="2415414686"/>
                    </a:ext>
                  </a:extLst>
                </a:gridCol>
                <a:gridCol w="973727">
                  <a:extLst>
                    <a:ext uri="{9D8B030D-6E8A-4147-A177-3AD203B41FA5}">
                      <a16:colId xmlns:a16="http://schemas.microsoft.com/office/drawing/2014/main" val="163897420"/>
                    </a:ext>
                  </a:extLst>
                </a:gridCol>
                <a:gridCol w="2886658">
                  <a:extLst>
                    <a:ext uri="{9D8B030D-6E8A-4147-A177-3AD203B41FA5}">
                      <a16:colId xmlns:a16="http://schemas.microsoft.com/office/drawing/2014/main" val="1744988236"/>
                    </a:ext>
                  </a:extLst>
                </a:gridCol>
              </a:tblGrid>
              <a:tr h="36658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ATTRIBURE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9392841"/>
                  </a:ext>
                </a:extLst>
              </a:tr>
              <a:tr h="72332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FOR ADMIN TABLE, UNIQUE FOR EVERY ROW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422536"/>
                  </a:ext>
                </a:extLst>
              </a:tr>
              <a:tr h="36658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ADMIN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6244439"/>
                  </a:ext>
                </a:extLst>
              </a:tr>
              <a:tr h="36658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ADMIN_EMAIL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EMAIL ADDRESS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642533"/>
                  </a:ext>
                </a:extLst>
              </a:tr>
              <a:tr h="36658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ADMIN_PASSWORD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PASSWORD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2505229"/>
                  </a:ext>
                </a:extLst>
              </a:tr>
              <a:tr h="75998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RETAILER_ID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RETAILER TABLE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340533"/>
                  </a:ext>
                </a:extLst>
              </a:tr>
              <a:tr h="75998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FARMER_ID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FARMER TABLE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800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2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Farmer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477B72-EFC3-C535-96F2-AA0C6A4A1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43446"/>
              </p:ext>
            </p:extLst>
          </p:nvPr>
        </p:nvGraphicFramePr>
        <p:xfrm>
          <a:off x="1119118" y="1492289"/>
          <a:ext cx="9254232" cy="4004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8882">
                  <a:extLst>
                    <a:ext uri="{9D8B030D-6E8A-4147-A177-3AD203B41FA5}">
                      <a16:colId xmlns:a16="http://schemas.microsoft.com/office/drawing/2014/main" val="3758211203"/>
                    </a:ext>
                  </a:extLst>
                </a:gridCol>
                <a:gridCol w="1692706">
                  <a:extLst>
                    <a:ext uri="{9D8B030D-6E8A-4147-A177-3AD203B41FA5}">
                      <a16:colId xmlns:a16="http://schemas.microsoft.com/office/drawing/2014/main" val="3947557583"/>
                    </a:ext>
                  </a:extLst>
                </a:gridCol>
                <a:gridCol w="1781784">
                  <a:extLst>
                    <a:ext uri="{9D8B030D-6E8A-4147-A177-3AD203B41FA5}">
                      <a16:colId xmlns:a16="http://schemas.microsoft.com/office/drawing/2014/main" val="912074962"/>
                    </a:ext>
                  </a:extLst>
                </a:gridCol>
                <a:gridCol w="933003">
                  <a:extLst>
                    <a:ext uri="{9D8B030D-6E8A-4147-A177-3AD203B41FA5}">
                      <a16:colId xmlns:a16="http://schemas.microsoft.com/office/drawing/2014/main" val="250520157"/>
                    </a:ext>
                  </a:extLst>
                </a:gridCol>
                <a:gridCol w="2917857">
                  <a:extLst>
                    <a:ext uri="{9D8B030D-6E8A-4147-A177-3AD203B41FA5}">
                      <a16:colId xmlns:a16="http://schemas.microsoft.com/office/drawing/2014/main" val="1580677628"/>
                    </a:ext>
                  </a:extLst>
                </a:gridCol>
              </a:tblGrid>
              <a:tr h="4942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ATTRIBURE</a:t>
                      </a:r>
                      <a:endParaRPr lang="en-I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CONSTRAIN</a:t>
                      </a:r>
                      <a:endParaRPr lang="en-I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DATATYPE</a:t>
                      </a:r>
                      <a:endParaRPr lang="en-I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SIZE</a:t>
                      </a:r>
                      <a:endParaRPr lang="en-I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I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700631"/>
                  </a:ext>
                </a:extLst>
              </a:tr>
              <a:tr h="111686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FARMER_ID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PRIMARY KEY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</a:rPr>
                        <a:t>INT</a:t>
                      </a:r>
                      <a:endParaRPr lang="en-IN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PRIMARY KEY FOR FARMER TABLE,UNIQUE FOR EVERY ROW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1814327"/>
                  </a:ext>
                </a:extLst>
              </a:tr>
              <a:tr h="41618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FARMER_NAME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VARCHAR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50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NAME OF FARMER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123367"/>
                  </a:ext>
                </a:extLst>
              </a:tr>
              <a:tr h="4942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 EMAIL  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VARCHAR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50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FARMER EMAIL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630790"/>
                  </a:ext>
                </a:extLst>
              </a:tr>
              <a:tr h="4942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PASSWORD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VARCHAR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FARMER PASSWORD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531070"/>
                  </a:ext>
                </a:extLst>
              </a:tr>
              <a:tr h="4942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MOBILENO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NUMERIC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10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FARMER MOBILE NO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7810528"/>
                  </a:ext>
                </a:extLst>
              </a:tr>
              <a:tr h="4942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ADDRESS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LONGTEXT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</a:rPr>
                        <a:t>FARM ADDRESS</a:t>
                      </a:r>
                      <a:endParaRPr lang="en-IN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296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44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Retailer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7E7598-9FAC-269B-A95B-032B714E6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148306"/>
              </p:ext>
            </p:extLst>
          </p:nvPr>
        </p:nvGraphicFramePr>
        <p:xfrm>
          <a:off x="1233054" y="1399309"/>
          <a:ext cx="8990445" cy="4751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6660">
                  <a:extLst>
                    <a:ext uri="{9D8B030D-6E8A-4147-A177-3AD203B41FA5}">
                      <a16:colId xmlns:a16="http://schemas.microsoft.com/office/drawing/2014/main" val="286826072"/>
                    </a:ext>
                  </a:extLst>
                </a:gridCol>
                <a:gridCol w="1828485">
                  <a:extLst>
                    <a:ext uri="{9D8B030D-6E8A-4147-A177-3AD203B41FA5}">
                      <a16:colId xmlns:a16="http://schemas.microsoft.com/office/drawing/2014/main" val="2108281234"/>
                    </a:ext>
                  </a:extLst>
                </a:gridCol>
                <a:gridCol w="1462788">
                  <a:extLst>
                    <a:ext uri="{9D8B030D-6E8A-4147-A177-3AD203B41FA5}">
                      <a16:colId xmlns:a16="http://schemas.microsoft.com/office/drawing/2014/main" val="2536604700"/>
                    </a:ext>
                  </a:extLst>
                </a:gridCol>
                <a:gridCol w="822818">
                  <a:extLst>
                    <a:ext uri="{9D8B030D-6E8A-4147-A177-3AD203B41FA5}">
                      <a16:colId xmlns:a16="http://schemas.microsoft.com/office/drawing/2014/main" val="3283113438"/>
                    </a:ext>
                  </a:extLst>
                </a:gridCol>
                <a:gridCol w="2539694">
                  <a:extLst>
                    <a:ext uri="{9D8B030D-6E8A-4147-A177-3AD203B41FA5}">
                      <a16:colId xmlns:a16="http://schemas.microsoft.com/office/drawing/2014/main" val="688719682"/>
                    </a:ext>
                  </a:extLst>
                </a:gridCol>
              </a:tblGrid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ATTRIBURE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778986"/>
                  </a:ext>
                </a:extLst>
              </a:tr>
              <a:tr h="1188883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RETAILER_ID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FOR RETAILER TABLE,UNIQUE FOR EVERY ROW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122630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RETAILER_NAME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RETAILER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2762299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 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EMAIL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463814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PASSWORD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500048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SHOP_NAME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SHOP 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0634225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SHOP_ADDRESS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LONGTEXT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SHOP ADDRESS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364408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MOBILENO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MOBILE NO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796060"/>
                  </a:ext>
                </a:extLst>
              </a:tr>
              <a:tr h="37786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SHOP_TYPE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 SHOP TYPE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47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22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127031-6DBD-CC0A-B148-E6FC6F214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804532"/>
              </p:ext>
            </p:extLst>
          </p:nvPr>
        </p:nvGraphicFramePr>
        <p:xfrm>
          <a:off x="1119119" y="1468582"/>
          <a:ext cx="8939280" cy="4765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9456">
                  <a:extLst>
                    <a:ext uri="{9D8B030D-6E8A-4147-A177-3AD203B41FA5}">
                      <a16:colId xmlns:a16="http://schemas.microsoft.com/office/drawing/2014/main" val="3816148992"/>
                    </a:ext>
                  </a:extLst>
                </a:gridCol>
                <a:gridCol w="1666906">
                  <a:extLst>
                    <a:ext uri="{9D8B030D-6E8A-4147-A177-3AD203B41FA5}">
                      <a16:colId xmlns:a16="http://schemas.microsoft.com/office/drawing/2014/main" val="1313034969"/>
                    </a:ext>
                  </a:extLst>
                </a:gridCol>
                <a:gridCol w="1324305">
                  <a:extLst>
                    <a:ext uri="{9D8B030D-6E8A-4147-A177-3AD203B41FA5}">
                      <a16:colId xmlns:a16="http://schemas.microsoft.com/office/drawing/2014/main" val="233064825"/>
                    </a:ext>
                  </a:extLst>
                </a:gridCol>
                <a:gridCol w="725881">
                  <a:extLst>
                    <a:ext uri="{9D8B030D-6E8A-4147-A177-3AD203B41FA5}">
                      <a16:colId xmlns:a16="http://schemas.microsoft.com/office/drawing/2014/main" val="2048964726"/>
                    </a:ext>
                  </a:extLst>
                </a:gridCol>
                <a:gridCol w="2562732">
                  <a:extLst>
                    <a:ext uri="{9D8B030D-6E8A-4147-A177-3AD203B41FA5}">
                      <a16:colId xmlns:a16="http://schemas.microsoft.com/office/drawing/2014/main" val="242713889"/>
                    </a:ext>
                  </a:extLst>
                </a:gridCol>
              </a:tblGrid>
              <a:tr h="3192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ATTRIBURE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6579178"/>
                  </a:ext>
                </a:extLst>
              </a:tr>
              <a:tr h="100437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FOR PRODUCT TABLE,UNIQUE FOR EVERY ROW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659425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PRODUCT_NAME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PRODUCT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96087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PRODUCT_DESCRIPTION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LONGTEXT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PRODUCT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066911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PRODUCT_IMAGE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LONGTEXT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OF PRODUCT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929283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OF QUANTITY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849873"/>
                  </a:ext>
                </a:extLst>
              </a:tr>
              <a:tr h="6617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PRICE_PER_UNIT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PER UNIT OF PRODUCT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674546"/>
                  </a:ext>
                </a:extLst>
              </a:tr>
              <a:tr h="6617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FARMER TABLE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1591308"/>
                  </a:ext>
                </a:extLst>
              </a:tr>
              <a:tr h="6617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CATEGORY TABLE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21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49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77" y="2974460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Orders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17BF05-13E6-4772-CD65-FD465971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61152"/>
              </p:ext>
            </p:extLst>
          </p:nvPr>
        </p:nvGraphicFramePr>
        <p:xfrm>
          <a:off x="1119118" y="1632981"/>
          <a:ext cx="8314284" cy="1079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0909">
                  <a:extLst>
                    <a:ext uri="{9D8B030D-6E8A-4147-A177-3AD203B41FA5}">
                      <a16:colId xmlns:a16="http://schemas.microsoft.com/office/drawing/2014/main" val="3671314346"/>
                    </a:ext>
                  </a:extLst>
                </a:gridCol>
                <a:gridCol w="1604512">
                  <a:extLst>
                    <a:ext uri="{9D8B030D-6E8A-4147-A177-3AD203B41FA5}">
                      <a16:colId xmlns:a16="http://schemas.microsoft.com/office/drawing/2014/main" val="3064596834"/>
                    </a:ext>
                  </a:extLst>
                </a:gridCol>
                <a:gridCol w="1594959">
                  <a:extLst>
                    <a:ext uri="{9D8B030D-6E8A-4147-A177-3AD203B41FA5}">
                      <a16:colId xmlns:a16="http://schemas.microsoft.com/office/drawing/2014/main" val="3367517706"/>
                    </a:ext>
                  </a:extLst>
                </a:gridCol>
                <a:gridCol w="708486">
                  <a:extLst>
                    <a:ext uri="{9D8B030D-6E8A-4147-A177-3AD203B41FA5}">
                      <a16:colId xmlns:a16="http://schemas.microsoft.com/office/drawing/2014/main" val="2135445874"/>
                    </a:ext>
                  </a:extLst>
                </a:gridCol>
                <a:gridCol w="2435418">
                  <a:extLst>
                    <a:ext uri="{9D8B030D-6E8A-4147-A177-3AD203B41FA5}">
                      <a16:colId xmlns:a16="http://schemas.microsoft.com/office/drawing/2014/main" val="1157364525"/>
                    </a:ext>
                  </a:extLst>
                </a:gridCol>
              </a:tblGrid>
              <a:tr h="20976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ATTRIBURE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CONSTRAIN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DATATYPE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SIZE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326871"/>
                  </a:ext>
                </a:extLst>
              </a:tr>
              <a:tr h="65997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CATEGORY_ID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INT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PRIMARY KEY FOR CATEGORY TABLE,UNIQUE FOR EVERY ROW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7457442"/>
                  </a:ext>
                </a:extLst>
              </a:tr>
              <a:tr h="20976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CATEGORY_NAME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NAME OF CATEGORY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43576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CF25B26-5801-32C4-21EE-81022CB15C30}"/>
              </a:ext>
            </a:extLst>
          </p:cNvPr>
          <p:cNvSpPr txBox="1">
            <a:spLocks/>
          </p:cNvSpPr>
          <p:nvPr/>
        </p:nvSpPr>
        <p:spPr>
          <a:xfrm>
            <a:off x="1271518" y="486228"/>
            <a:ext cx="7288282" cy="9090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5C8089-CF5D-D196-0C11-3C6AB2EE9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90179"/>
              </p:ext>
            </p:extLst>
          </p:nvPr>
        </p:nvGraphicFramePr>
        <p:xfrm>
          <a:off x="1119118" y="4004532"/>
          <a:ext cx="8314284" cy="281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522">
                  <a:extLst>
                    <a:ext uri="{9D8B030D-6E8A-4147-A177-3AD203B41FA5}">
                      <a16:colId xmlns:a16="http://schemas.microsoft.com/office/drawing/2014/main" val="2696092284"/>
                    </a:ext>
                  </a:extLst>
                </a:gridCol>
                <a:gridCol w="1616453">
                  <a:extLst>
                    <a:ext uri="{9D8B030D-6E8A-4147-A177-3AD203B41FA5}">
                      <a16:colId xmlns:a16="http://schemas.microsoft.com/office/drawing/2014/main" val="2440599510"/>
                    </a:ext>
                  </a:extLst>
                </a:gridCol>
                <a:gridCol w="1458646">
                  <a:extLst>
                    <a:ext uri="{9D8B030D-6E8A-4147-A177-3AD203B41FA5}">
                      <a16:colId xmlns:a16="http://schemas.microsoft.com/office/drawing/2014/main" val="2680020068"/>
                    </a:ext>
                  </a:extLst>
                </a:gridCol>
                <a:gridCol w="597107">
                  <a:extLst>
                    <a:ext uri="{9D8B030D-6E8A-4147-A177-3AD203B41FA5}">
                      <a16:colId xmlns:a16="http://schemas.microsoft.com/office/drawing/2014/main" val="170396947"/>
                    </a:ext>
                  </a:extLst>
                </a:gridCol>
                <a:gridCol w="2538556">
                  <a:extLst>
                    <a:ext uri="{9D8B030D-6E8A-4147-A177-3AD203B41FA5}">
                      <a16:colId xmlns:a16="http://schemas.microsoft.com/office/drawing/2014/main" val="529783926"/>
                    </a:ext>
                  </a:extLst>
                </a:gridCol>
              </a:tblGrid>
              <a:tr h="20651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ATTRIBURE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CONSTRAIN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DATATYPE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SIZE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IN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827001"/>
                  </a:ext>
                </a:extLst>
              </a:tr>
              <a:tr h="64977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ORDER_ID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PRIMARY KEY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INT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PRIMARY KEY FOR ORDER TABLE,UNIQUE FOR EVERY ROW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515474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QUANTITY_ORDERED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10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OAUNTITY OF PRODUCT ORDERED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604096"/>
                  </a:ext>
                </a:extLst>
              </a:tr>
              <a:tr h="21107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 TOTAL_PRICE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INT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4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TOTAL PRICE OF ORDER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490401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RETAILER_ID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INT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4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MAPPED WITH RETAILER TABLE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690961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PRODUCT_ID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INT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4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MAPPED WITH PRODUCT TABLE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083449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FARMER_ID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FARMER TABLE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59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665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Delivery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151288-AFFD-95E0-DB9F-138675B59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859"/>
              </p:ext>
            </p:extLst>
          </p:nvPr>
        </p:nvGraphicFramePr>
        <p:xfrm>
          <a:off x="1119118" y="1587500"/>
          <a:ext cx="8761482" cy="37267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0582">
                  <a:extLst>
                    <a:ext uri="{9D8B030D-6E8A-4147-A177-3AD203B41FA5}">
                      <a16:colId xmlns:a16="http://schemas.microsoft.com/office/drawing/2014/main" val="318416980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348033847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303623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03812817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1562718802"/>
                    </a:ext>
                  </a:extLst>
                </a:gridCol>
              </a:tblGrid>
              <a:tr h="33079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ATTRIBURE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414437"/>
                  </a:ext>
                </a:extLst>
              </a:tr>
              <a:tr h="799503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DELIVERY_ID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FOR DELIVERY TABLE,UNIQUE FOR EVERY ROW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5942153"/>
                  </a:ext>
                </a:extLst>
              </a:tr>
              <a:tr h="33079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DELIVERY_STATUS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DELIVERY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70907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PICKUP_DATE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 DATE FOR DELIVERY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67126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EXPECTED_DELIVERY_DATE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DATE FOR DELIVERY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38134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ORDER TABLE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697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Payment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BF6161-4B8C-3BA2-DF4F-16923DD25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27108"/>
              </p:ext>
            </p:extLst>
          </p:nvPr>
        </p:nvGraphicFramePr>
        <p:xfrm>
          <a:off x="1119118" y="1587500"/>
          <a:ext cx="8494782" cy="4608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357">
                  <a:extLst>
                    <a:ext uri="{9D8B030D-6E8A-4147-A177-3AD203B41FA5}">
                      <a16:colId xmlns:a16="http://schemas.microsoft.com/office/drawing/2014/main" val="3028851577"/>
                    </a:ext>
                  </a:extLst>
                </a:gridCol>
                <a:gridCol w="1703214">
                  <a:extLst>
                    <a:ext uri="{9D8B030D-6E8A-4147-A177-3AD203B41FA5}">
                      <a16:colId xmlns:a16="http://schemas.microsoft.com/office/drawing/2014/main" val="1801379586"/>
                    </a:ext>
                  </a:extLst>
                </a:gridCol>
                <a:gridCol w="1505393">
                  <a:extLst>
                    <a:ext uri="{9D8B030D-6E8A-4147-A177-3AD203B41FA5}">
                      <a16:colId xmlns:a16="http://schemas.microsoft.com/office/drawing/2014/main" val="412649057"/>
                    </a:ext>
                  </a:extLst>
                </a:gridCol>
                <a:gridCol w="620077">
                  <a:extLst>
                    <a:ext uri="{9D8B030D-6E8A-4147-A177-3AD203B41FA5}">
                      <a16:colId xmlns:a16="http://schemas.microsoft.com/office/drawing/2014/main" val="1823207461"/>
                    </a:ext>
                  </a:extLst>
                </a:gridCol>
                <a:gridCol w="2484741">
                  <a:extLst>
                    <a:ext uri="{9D8B030D-6E8A-4147-A177-3AD203B41FA5}">
                      <a16:colId xmlns:a16="http://schemas.microsoft.com/office/drawing/2014/main" val="3577512822"/>
                    </a:ext>
                  </a:extLst>
                </a:gridCol>
              </a:tblGrid>
              <a:tr h="3031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ATTRIBURE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557577"/>
                  </a:ext>
                </a:extLst>
              </a:tr>
              <a:tr h="81442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FOR PAYMENT TABLE,UNIQUE FOR EVERY ROW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33290"/>
                  </a:ext>
                </a:extLst>
              </a:tr>
              <a:tr h="3031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PAYMENT_STATUS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PAYMENT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238913"/>
                  </a:ext>
                </a:extLst>
              </a:tr>
              <a:tr h="3031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PAYMENT_MODE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 OF PAYMENT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64889"/>
                  </a:ext>
                </a:extLst>
              </a:tr>
              <a:tr h="30986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AMOUNT_PAID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 PAID FOR ORDER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969902"/>
                  </a:ext>
                </a:extLst>
              </a:tr>
              <a:tr h="30986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PAYMENT_DATE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PAYMENT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960998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RETAILER_ID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RETAILER TABLE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980526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FARMER TABLE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6078718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MAPPED WITH ORDER TABLE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6565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58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8" y="333828"/>
            <a:ext cx="7288282" cy="9090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9. Feedback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BCB92E-3898-E8EA-129D-FA4340E18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90260"/>
              </p:ext>
            </p:extLst>
          </p:nvPr>
        </p:nvGraphicFramePr>
        <p:xfrm>
          <a:off x="1119118" y="1498601"/>
          <a:ext cx="8342382" cy="3670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989">
                  <a:extLst>
                    <a:ext uri="{9D8B030D-6E8A-4147-A177-3AD203B41FA5}">
                      <a16:colId xmlns:a16="http://schemas.microsoft.com/office/drawing/2014/main" val="3431629174"/>
                    </a:ext>
                  </a:extLst>
                </a:gridCol>
                <a:gridCol w="1660462">
                  <a:extLst>
                    <a:ext uri="{9D8B030D-6E8A-4147-A177-3AD203B41FA5}">
                      <a16:colId xmlns:a16="http://schemas.microsoft.com/office/drawing/2014/main" val="1704425387"/>
                    </a:ext>
                  </a:extLst>
                </a:gridCol>
                <a:gridCol w="1658719">
                  <a:extLst>
                    <a:ext uri="{9D8B030D-6E8A-4147-A177-3AD203B41FA5}">
                      <a16:colId xmlns:a16="http://schemas.microsoft.com/office/drawing/2014/main" val="2262356461"/>
                    </a:ext>
                  </a:extLst>
                </a:gridCol>
                <a:gridCol w="621149">
                  <a:extLst>
                    <a:ext uri="{9D8B030D-6E8A-4147-A177-3AD203B41FA5}">
                      <a16:colId xmlns:a16="http://schemas.microsoft.com/office/drawing/2014/main" val="247205280"/>
                    </a:ext>
                  </a:extLst>
                </a:gridCol>
                <a:gridCol w="2691063">
                  <a:extLst>
                    <a:ext uri="{9D8B030D-6E8A-4147-A177-3AD203B41FA5}">
                      <a16:colId xmlns:a16="http://schemas.microsoft.com/office/drawing/2014/main" val="3239149049"/>
                    </a:ext>
                  </a:extLst>
                </a:gridCol>
              </a:tblGrid>
              <a:tr h="3716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ATTRIBURE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CONSTRAIN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DATATYPE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SIZE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IN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483668"/>
                  </a:ext>
                </a:extLst>
              </a:tr>
              <a:tr h="87806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FEEDBACK_ID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PRIMARY KEY FOR FEEDBACK TABLE,UNIQUE FOR EVERY ROW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080534"/>
                  </a:ext>
                </a:extLst>
              </a:tr>
              <a:tr h="3716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RATING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r>
                        <a:rPr lang="en-IN" sz="1600" dirty="0">
                          <a:effectLst/>
                        </a:rPr>
                        <a:t> FOR PRODUCT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6955377"/>
                  </a:ext>
                </a:extLst>
              </a:tr>
              <a:tr h="37987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 REVIEW_TEXT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LONGTEXT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REVIEW FOR ORDERS 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208957"/>
                  </a:ext>
                </a:extLst>
              </a:tr>
              <a:tr h="51239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PRODUCT_ID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FOREIGN KEY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MAPPED WITH PRODUCT TABLE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508333"/>
                  </a:ext>
                </a:extLst>
              </a:tr>
              <a:tr h="6303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RETAILER_ID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FOREIGN KEY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MAPPED WITH RETAILER TABLE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261577"/>
                  </a:ext>
                </a:extLst>
              </a:tr>
              <a:tr h="52620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FARMER_ID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FOREIGN KEY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MAPPED WITH FARMER TABLE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2820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46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925957"/>
          </a:xfrm>
        </p:spPr>
        <p:txBody>
          <a:bodyPr>
            <a:normAutofit/>
          </a:bodyPr>
          <a:lstStyle/>
          <a:p>
            <a:pPr algn="ctr"/>
            <a:r>
              <a:rPr lang="en-IN" sz="48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23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660850"/>
            <a:ext cx="7288212" cy="4170783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innovative online platform is designed to directly connect farmers with shopkeepers and stores, cutting out the middlemen and ensuring that every transaction is as efficient and transparent as possible.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000" b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empower farmers by giving them a direct sales channel, resulting in better profits and reduced reliance on middlemen.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0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platform aims to bridge the gap between farmers and shopkeepers, ensuring that fresh produce reaches consumers directly, enhancing the farm-to-table experience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51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71" y="1537325"/>
            <a:ext cx="7288282" cy="48190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4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</a:t>
            </a:r>
            <a:r>
              <a:rPr lang="en-US" sz="14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4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r>
              <a:rPr lang="en-US" sz="14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8800" cap="none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785999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Existing System</a:t>
            </a:r>
            <a:r>
              <a:rPr lang="en-IN" sz="48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530220"/>
            <a:ext cx="7288212" cy="4639909"/>
          </a:xfrm>
        </p:spPr>
        <p:txBody>
          <a:bodyPr>
            <a:normAutofit/>
          </a:bodyPr>
          <a:lstStyle/>
          <a:p>
            <a:pPr algn="just"/>
            <a:r>
              <a:rPr lang="en-IN" b="0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Existing Traditional Agriculture Trade</a:t>
            </a:r>
            <a:endParaRPr lang="en-IN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Intermediaries can create barriers for farmers, leading to reduced profits and increased financial dependency.</a:t>
            </a:r>
          </a:p>
          <a:p>
            <a:pPr algn="just"/>
            <a:endPara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Brokers often manipulate pricing, leaving farmers with little control over the market value of their products.</a:t>
            </a:r>
          </a:p>
          <a:p>
            <a:pPr algn="just"/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 relying on intermediaries face issues like delayed payments and lack of support in market trends.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1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9" y="231039"/>
            <a:ext cx="7288282" cy="76733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800" b="1" kern="0" spc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Proposed System 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558212"/>
            <a:ext cx="7288212" cy="4611917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05000"/>
              </a:lnSpc>
              <a:spcBef>
                <a:spcPts val="200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connections empower farmers by allowing them to keep a larger share of the profits from their produce.</a:t>
            </a:r>
          </a:p>
          <a:p>
            <a:pPr marL="285750" indent="-285750" algn="just">
              <a:lnSpc>
                <a:spcPct val="105000"/>
              </a:lnSpc>
              <a:spcBef>
                <a:spcPts val="200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 can develop relationships with retailer, providing better quality and fresher produce directly to them.</a:t>
            </a:r>
          </a:p>
          <a:p>
            <a:pPr marL="285750" indent="-285750" algn="just">
              <a:lnSpc>
                <a:spcPct val="105000"/>
              </a:lnSpc>
              <a:spcBef>
                <a:spcPts val="200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Eliminating intermediaries fosters a more transparent supply chain, reducing market manipulation and pricing issues</a:t>
            </a:r>
            <a:endParaRPr lang="en-IN" sz="2000" b="0" kern="0" cap="all" spc="1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4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656" y="268361"/>
            <a:ext cx="7288282" cy="991272"/>
          </a:xfrm>
        </p:spPr>
        <p:txBody>
          <a:bodyPr>
            <a:normAutofit/>
          </a:bodyPr>
          <a:lstStyle/>
          <a:p>
            <a:pPr algn="ctr"/>
            <a:r>
              <a:rPr lang="en-IN" sz="4800" b="1" kern="0" spc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Tools</a:t>
            </a:r>
            <a:r>
              <a:rPr lang="en-IN" sz="4800" b="1" kern="0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4800" b="1" kern="0" spc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And Technology</a:t>
            </a:r>
            <a:endParaRPr lang="en-US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688841"/>
            <a:ext cx="7288212" cy="4357395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en-IN" sz="2000" b="1" u="sng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Fontend: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9828" lvl="2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Designing   : HTML , CSS ,Bootstrap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9828" lvl="2" indent="-342900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: React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en-IN" sz="2000" b="1" u="sng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9828" lvl="2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: </a:t>
            </a:r>
            <a:r>
              <a:rPr lang="en-IN" sz="2000" b="1" spc="25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Asp.Net</a:t>
            </a: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Core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9828" lvl="2" indent="-342900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     :	 </a:t>
            </a:r>
            <a:r>
              <a:rPr lang="en-IN" sz="2000" b="1" spc="25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br>
              <a:rPr lang="en-IN" sz="2000" b="1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0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9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7" y="268361"/>
            <a:ext cx="7719045" cy="907296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en-IN" sz="4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Client-Side Requirements</a:t>
            </a:r>
            <a:endParaRPr lang="en-IN" sz="4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660850"/>
            <a:ext cx="7504371" cy="450928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Operating  System :  Windows 7 or Higher</a:t>
            </a:r>
            <a:endParaRPr lang="en-IN" sz="2000" b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Browser     : Internet Explorer 8 Or Higher, Edge, Firefox 28 or           Higher, Google Chrome 34 Or Higher</a:t>
            </a:r>
            <a:endParaRPr lang="en-IN" sz="2000" b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Processor   : Core i3 or higher</a:t>
            </a:r>
            <a:endParaRPr lang="en-IN" sz="2000" b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5000"/>
              </a:lnSpc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RAM         : 8 GB</a:t>
            </a:r>
            <a:endParaRPr lang="en-IN" sz="2000" b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I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Hard Disk  : 512 GB</a:t>
            </a:r>
            <a:endParaRPr lang="en-IN" sz="2000" b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6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3405"/>
            <a:ext cx="4749282" cy="1805472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Systemflow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42D9C-8435-F92C-4ACA-F8CB284C3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21290" y="0"/>
            <a:ext cx="7470709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727"/>
            <a:ext cx="5337110" cy="1747417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UseCase-Diagram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F8ED42-2C28-791A-82FC-DE5A5032A1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6400" y="0"/>
            <a:ext cx="67056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334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242</TotalTime>
  <Words>1174</Words>
  <Application>Microsoft Office PowerPoint</Application>
  <PresentationFormat>Widescreen</PresentationFormat>
  <Paragraphs>430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</vt:lpstr>
      <vt:lpstr>Times New Roman</vt:lpstr>
      <vt:lpstr>Trebuchet MS</vt:lpstr>
      <vt:lpstr>Wingdings</vt:lpstr>
      <vt:lpstr>Wingdings 3</vt:lpstr>
      <vt:lpstr>Facet</vt:lpstr>
      <vt:lpstr>Farm2Store</vt:lpstr>
      <vt:lpstr>Acknowledgement</vt:lpstr>
      <vt:lpstr>Introduction</vt:lpstr>
      <vt:lpstr>Existing System </vt:lpstr>
      <vt:lpstr>Proposed System </vt:lpstr>
      <vt:lpstr>Tools And Technology</vt:lpstr>
      <vt:lpstr>Client-Side Requirements</vt:lpstr>
      <vt:lpstr>Systemflow Diagram</vt:lpstr>
      <vt:lpstr>Admin UseCase-Diagram</vt:lpstr>
      <vt:lpstr>Farmer UseCase-Diagram</vt:lpstr>
      <vt:lpstr>Retailer UseCase-Diagram</vt:lpstr>
      <vt:lpstr>Manage Inventory Activity-Diagram (Farmer)</vt:lpstr>
      <vt:lpstr>Add To Cart Activity-Diagram (Retailer)</vt:lpstr>
      <vt:lpstr>Manage Category Activity-Diagram (Admin)</vt:lpstr>
      <vt:lpstr>Login Sequence-Diagram (Farmer/Retailer)</vt:lpstr>
      <vt:lpstr>Registration Sequence-Diagram (Farmer/Retailer)</vt:lpstr>
      <vt:lpstr>Payment Sequence-Diagram (Retailer)</vt:lpstr>
      <vt:lpstr>Feedback Sequence-Diagram (Farmer/Retailer)</vt:lpstr>
      <vt:lpstr> Class-Diagram </vt:lpstr>
      <vt:lpstr>Entity Relationship Diagram</vt:lpstr>
      <vt:lpstr>Data Dictionary</vt:lpstr>
      <vt:lpstr>1. Admin</vt:lpstr>
      <vt:lpstr>2. Farmer</vt:lpstr>
      <vt:lpstr>3. Retailer</vt:lpstr>
      <vt:lpstr>4. Product</vt:lpstr>
      <vt:lpstr>6. Orders</vt:lpstr>
      <vt:lpstr>7. Delivery</vt:lpstr>
      <vt:lpstr>8. Payment</vt:lpstr>
      <vt:lpstr>9. Feedback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Dhruvil Lodha</dc:creator>
  <cp:lastModifiedBy>Chirag Sadhu</cp:lastModifiedBy>
  <cp:revision>30</cp:revision>
  <dcterms:created xsi:type="dcterms:W3CDTF">2024-11-11T07:20:16Z</dcterms:created>
  <dcterms:modified xsi:type="dcterms:W3CDTF">2024-12-02T13:06:40Z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